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19"/>
  </p:notesMasterIdLst>
  <p:sldIdLst>
    <p:sldId id="256" r:id="rId2"/>
    <p:sldId id="258" r:id="rId3"/>
    <p:sldId id="277" r:id="rId4"/>
    <p:sldId id="280" r:id="rId5"/>
    <p:sldId id="281" r:id="rId6"/>
    <p:sldId id="282" r:id="rId7"/>
    <p:sldId id="283" r:id="rId8"/>
    <p:sldId id="268" r:id="rId9"/>
    <p:sldId id="284" r:id="rId10"/>
    <p:sldId id="278" r:id="rId11"/>
    <p:sldId id="263" r:id="rId12"/>
    <p:sldId id="285" r:id="rId13"/>
    <p:sldId id="286" r:id="rId14"/>
    <p:sldId id="287" r:id="rId15"/>
    <p:sldId id="275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8988" autoAdjust="0"/>
  </p:normalViewPr>
  <p:slideViewPr>
    <p:cSldViewPr>
      <p:cViewPr>
        <p:scale>
          <a:sx n="62" d="100"/>
          <a:sy n="62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D02D-AE68-47B8-9B17-BC643581F211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2BF4-9AD1-49FC-B04B-B2C7DEF1E1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9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672003-00F0-4131-9532-85BE69F2FCDF}" type="datetimeFigureOut">
              <a:rPr lang="ru-RU" smtClean="0"/>
              <a:pPr/>
              <a:t>27.09.2017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02A88-E8F8-40E7-8157-7065F4F4B8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20044" y="2060848"/>
            <a:ext cx="6408712" cy="1872208"/>
          </a:xfrm>
          <a:prstGeom prst="horizont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5472608" cy="576064"/>
          </a:xfrm>
        </p:spPr>
        <p:txBody>
          <a:bodyPr/>
          <a:lstStyle/>
          <a:p>
            <a:pPr marL="324006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МАДОУ ДС № 5 </a:t>
            </a:r>
            <a:r>
              <a:rPr lang="en-US" sz="2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”</a:t>
            </a:r>
            <a:r>
              <a:rPr lang="ru-RU" sz="2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Росток</a:t>
            </a:r>
            <a:r>
              <a:rPr lang="en-US" sz="2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”</a:t>
            </a:r>
            <a:r>
              <a:rPr lang="ru-RU" sz="2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336704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Calibri" pitchFamily="34" charset="0"/>
                <a:cs typeface="Calibri" pitchFamily="34" charset="0"/>
              </a:rPr>
              <a:t>Кризис трёх лет</a:t>
            </a:r>
            <a:endParaRPr lang="ru-RU" sz="4800" b="1" i="1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  <a:cs typeface="Calibri" pitchFamily="34" charset="0"/>
            </a:endParaRPr>
          </a:p>
          <a:p>
            <a:pPr algn="ctr"/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62054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entury Schoolbook" panose="02040604050505020304" pitchFamily="18" charset="0"/>
                <a:cs typeface="Calibri" pitchFamily="34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Century Schoolbook" panose="02040604050505020304" pitchFamily="18" charset="0"/>
                <a:cs typeface="Calibri" pitchFamily="34" charset="0"/>
              </a:rPr>
              <a:t>. Радужный 2017год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76255"/>
      </p:ext>
    </p:extLst>
  </p:cSld>
  <p:clrMapOvr>
    <a:masterClrMapping/>
  </p:clrMapOvr>
  <p:transition advTm="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229200"/>
            <a:ext cx="1238250" cy="180975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1993826" y="277260"/>
            <a:ext cx="5121334" cy="792088"/>
          </a:xfrm>
          <a:prstGeom prst="verticalScroll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Будущие архитекторы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F:\DCIM\100OLYMP\P9220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0" y="19888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OLYMP\P9220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20" y="19888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91680" y="116632"/>
            <a:ext cx="5040560" cy="1008112"/>
          </a:xfrm>
          <a:prstGeom prst="horizontalScrol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6072"/>
            <a:ext cx="5688632" cy="842784"/>
          </a:xfrm>
          <a:ln w="38100">
            <a:noFill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Игры с игрушками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49"/>
            <a:ext cx="1238250" cy="1809751"/>
          </a:xfrm>
          <a:prstGeom prst="rect">
            <a:avLst/>
          </a:prstGeom>
          <a:noFill/>
        </p:spPr>
      </p:pic>
      <p:pic>
        <p:nvPicPr>
          <p:cNvPr id="4099" name="Picture 3" descr="F:\DCIM\100OLYMP\P922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206378" cy="24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0OLYMP\P9220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9" y="4005064"/>
            <a:ext cx="3206378" cy="24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0OLYMP\P9220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36" y="1124744"/>
            <a:ext cx="3481951" cy="26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38250" cy="1809751"/>
          </a:xfrm>
          <a:prstGeom prst="rect">
            <a:avLst/>
          </a:prstGeom>
          <a:noFill/>
        </p:spPr>
      </p:pic>
      <p:pic>
        <p:nvPicPr>
          <p:cNvPr id="5122" name="Picture 2" descr="F:\DCIM\100OLYMP\P9220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9553"/>
            <a:ext cx="3388783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84" y="2510993"/>
            <a:ext cx="33893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763688" y="472519"/>
            <a:ext cx="6768751" cy="13372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Развивают мелкую моторику пальцев, пространственное и зрительное восприятие, приучают к порядку.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1311254" y="116632"/>
            <a:ext cx="6696744" cy="720080"/>
          </a:xfrm>
          <a:prstGeom prst="verticalScroll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Закаливание после сна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6" name="Picture 2" descr="F:\DCIM\100OLYMP\P927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79" y="854714"/>
            <a:ext cx="3720413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9270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0" y="352209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0OLYMP\P9270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68" y="351058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7" y="6345324"/>
            <a:ext cx="372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Одевание после сна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339752" y="211123"/>
            <a:ext cx="4248472" cy="720080"/>
          </a:xfrm>
          <a:prstGeom prst="verticalScrol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Полдник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38250" cy="1809751"/>
          </a:xfrm>
          <a:prstGeom prst="rect">
            <a:avLst/>
          </a:prstGeom>
          <a:noFill/>
        </p:spPr>
      </p:pic>
      <p:pic>
        <p:nvPicPr>
          <p:cNvPr id="7170" name="Picture 2" descr="F:\DCIM\100OLYMP\P9270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0" y="1196752"/>
            <a:ext cx="3344331" cy="25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OLYMP\P9270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32" y="1213912"/>
            <a:ext cx="3449306" cy="25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0OLYMP\P92703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" y="4078002"/>
            <a:ext cx="3256342" cy="24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CIM\100OLYMP\P92703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88" y="4030714"/>
            <a:ext cx="3319393" cy="24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971600" y="0"/>
            <a:ext cx="5420384" cy="5486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Карандаши для гномиков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194" name="Picture 2" descr="F:\DCIM\100OLYMP\P927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2483768" y="6002136"/>
            <a:ext cx="6480720" cy="8558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F:\DCIM\100OLYMP\P927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32" y="225887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62235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Большой круг один, маленьких - много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123728" y="0"/>
            <a:ext cx="5112568" cy="836712"/>
          </a:xfrm>
          <a:prstGeom prst="vertic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1"/>
            <a:ext cx="5040561" cy="764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Constantia" pitchFamily="18" charset="0"/>
              </a:rPr>
              <a:t>Поделки из песка</a:t>
            </a:r>
            <a:endParaRPr lang="ru-RU" b="1" dirty="0">
              <a:solidFill>
                <a:schemeClr val="accent6"/>
              </a:solidFill>
              <a:latin typeface="Constantia" pitchFamily="18" charset="0"/>
            </a:endParaRPr>
          </a:p>
        </p:txBody>
      </p:sp>
      <p:pic>
        <p:nvPicPr>
          <p:cNvPr id="9218" name="Picture 2" descr="F:\DCIM\100OLYMP\P821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856317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DCIM\100OLYMP\P8210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733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DCIM\100OLYMP\P8210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7" y="1484784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DCIM\100OLYMP\P8210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9" y="3471606"/>
            <a:ext cx="3183552" cy="23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DCIM\100OLYMP\P8210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97" y="4239283"/>
            <a:ext cx="3347606" cy="25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:\DCIM\100OLYMP\P82103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976"/>
            <a:ext cx="2608103" cy="19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247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125113" cy="92447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Презентацию подготовила: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Пешкова Ольга Васильевна,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воспитатель</a:t>
            </a:r>
            <a:b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2017г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125112" cy="2989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517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07504" y="418356"/>
            <a:ext cx="8856984" cy="5229200"/>
          </a:xfrm>
          <a:prstGeom prst="horizontalScroll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70645" y="0"/>
            <a:ext cx="7157739" cy="8367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162" y="130324"/>
            <a:ext cx="6336703" cy="576063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+mj-cs"/>
              </a:rPr>
              <a:t>Возрастные кризисы -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Calibri"/>
                <a:cs typeface="+mj-cs"/>
              </a:rPr>
              <a:t>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0748"/>
            <a:ext cx="7560840" cy="3744416"/>
          </a:xfrm>
        </p:spPr>
        <p:txBody>
          <a:bodyPr>
            <a:normAutofit/>
          </a:bodyPr>
          <a:lstStyle/>
          <a:p>
            <a:pPr lv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sz="3600" b="1" dirty="0">
                <a:solidFill>
                  <a:srgbClr val="7030A0"/>
                </a:solidFill>
                <a:latin typeface="Calibri"/>
              </a:rPr>
              <a:t>переломные точки на кривой развития, отделяющие один возраст от другого </a:t>
            </a:r>
          </a:p>
          <a:p>
            <a:pPr lvl="0" defTabSz="914400">
              <a:spcAft>
                <a:spcPts val="0"/>
              </a:spcAft>
              <a:buClrTx/>
              <a:buNone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48249"/>
            <a:ext cx="123825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4301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295" y="5229200"/>
            <a:ext cx="1238250" cy="1809751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165956" y="1453555"/>
            <a:ext cx="8748464" cy="4680520"/>
          </a:xfrm>
          <a:prstGeom prst="verticalScrol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наличие резких изменений в короткие отрезки времени;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неотчетливость границ кризиса;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конфликты с окружающими и трудновоспитуемость ребенка; 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наличие разрушения в развитии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27584" y="205528"/>
            <a:ext cx="7425208" cy="991224"/>
          </a:xfrm>
          <a:prstGeom prst="verticalScroll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Основные характеристики кризисных периодов</a:t>
            </a:r>
            <a:r>
              <a:rPr lang="ru-RU" sz="2800" dirty="0"/>
              <a:t>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51520" y="1412776"/>
            <a:ext cx="8640960" cy="5184576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кризис новорожденности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– отделяет эмбриональный период развития от младенческого возраста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кризис одного года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– отделяет младенчество от раннего детства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кризис трех лет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– переход к дошкольному возрасту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кризис семи лет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– соединительное звено между дошкольным и школьным возрастом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кризис тринадцати лет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– совпадает с переходом к подростковому возрасту </a:t>
            </a:r>
          </a:p>
        </p:txBody>
      </p:sp>
      <p:pic>
        <p:nvPicPr>
          <p:cNvPr id="6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238250" cy="180975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62" y="116632"/>
            <a:ext cx="65936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301208"/>
            <a:ext cx="1238250" cy="18097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83586" y="260648"/>
            <a:ext cx="404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КРИЗИС ТРЕХ ЛЕТ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0268" y="1556792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>
                <a:solidFill>
                  <a:srgbClr val="0070C0"/>
                </a:solidFill>
                <a:latin typeface="Calibri"/>
              </a:rPr>
              <a:t>Объясняется возникновением желания действовать по собственному усмотрению, вопреки ситуации, вопреки предложенному взрослым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611560" y="3284984"/>
            <a:ext cx="8208912" cy="32034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Течение кризиса трех лет связано с первоначальным осознанием малышом своей «самости», осознанием себя отдельным человеком, деятелем</a:t>
            </a:r>
          </a:p>
        </p:txBody>
      </p:sp>
      <p:pic>
        <p:nvPicPr>
          <p:cNvPr id="1026" name="Picture 2" descr="F:\DCIM\100OLYMP\P9220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0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OLYMP\P9130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2880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115616" y="607814"/>
            <a:ext cx="7128792" cy="864096"/>
          </a:xfrm>
          <a:prstGeom prst="verticalScrol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Упрямство </a:t>
            </a:r>
          </a:p>
        </p:txBody>
      </p:sp>
      <p:pic>
        <p:nvPicPr>
          <p:cNvPr id="5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869160"/>
            <a:ext cx="1238250" cy="18097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94264" y="2060848"/>
            <a:ext cx="6948264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«…такая реакция ребенка, когда он настаивает на чем-либо не потому, что ему этого сильно хочется, а потому, что он этого потребовал»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				Л.С. Выготский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775" y="251899"/>
            <a:ext cx="2482435" cy="924475"/>
          </a:xfrm>
        </p:spPr>
        <p:txBody>
          <a:bodyPr/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71600" y="620688"/>
            <a:ext cx="7632848" cy="5256584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 Роль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родителей состоит в том, чтобы помочь ребенку понять, что иногда бывают виноваты другие, иногда он сам, а иногда его чувства просто преувеличены.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      Тогда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ребенок получает возможность направлять свою агрессию или гнев в конструктивное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русло.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7806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827584" y="188640"/>
            <a:ext cx="7992888" cy="79208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Д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идактические игры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2" descr="http://www.koipkro.kostroma.ru/ostrov/lomki/DocLib1/d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5042533"/>
            <a:ext cx="1238250" cy="1809751"/>
          </a:xfrm>
          <a:prstGeom prst="rect">
            <a:avLst/>
          </a:prstGeom>
          <a:noFill/>
        </p:spPr>
      </p:pic>
      <p:pic>
        <p:nvPicPr>
          <p:cNvPr id="2050" name="Picture 2" descr="F:\DCIM\100OLYMP\P9250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41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OLYMP\P9220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3" y="1565412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OLYMP\P9220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369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1595</TotalTime>
  <Words>253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МАДОУ ДС № 5 ”Росток”   </vt:lpstr>
      <vt:lpstr>Возрастные кризисы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Игры с игрушками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Поделки из песка</vt:lpstr>
      <vt:lpstr>Презентацию подготовила: Пешкова Ольга Васильевна, воспитатель 2017г.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учреждение «Дошкольное образовательное учреждение детский сад общеразвивающего вида с приоритетным осуществлением физического развития детей  № 15 «Росинка» муниципального образования Ханты-Мансийского автономного округа Югры городской округ город Радужный</dc:title>
  <dc:creator>User</dc:creator>
  <cp:lastModifiedBy>Ольга Васильевна</cp:lastModifiedBy>
  <cp:revision>157</cp:revision>
  <dcterms:created xsi:type="dcterms:W3CDTF">2012-10-11T13:00:01Z</dcterms:created>
  <dcterms:modified xsi:type="dcterms:W3CDTF">2017-09-27T17:18:27Z</dcterms:modified>
</cp:coreProperties>
</file>